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Maven Pro" panose="020B0604020202020204" charset="0"/>
      <p:regular r:id="rId15"/>
      <p:bold r:id="rId16"/>
    </p:embeddedFont>
    <p:embeddedFont>
      <p:font typeface="Nunito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D9221E7-5523-45F1-A410-0A10BC43E2F3}">
  <a:tblStyle styleId="{AD9221E7-5523-45F1-A410-0A10BC43E2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08" y="2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cf2266e17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cf2266e17e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cf2266e17e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cf2266e17e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cf2266e17e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cf2266e17e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e252a7ce9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e252a7ce9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ce252a7ce9_0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ce252a7ce9_0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ce252a7ce9_0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ce252a7ce9_0_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e252a7ce9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e252a7ce9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cf2266e17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cf2266e17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ce252a7ce9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ce252a7ce9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cf2266e17e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cf2266e17e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cf2266e17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cf2266e17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Traffic Analysis System</a:t>
            </a:r>
            <a:endParaRPr sz="4000"/>
          </a:p>
        </p:txBody>
      </p:sp>
      <p:sp>
        <p:nvSpPr>
          <p:cNvPr id="278" name="Google Shape;278;p13"/>
          <p:cNvSpPr txBox="1"/>
          <p:nvPr/>
        </p:nvSpPr>
        <p:spPr>
          <a:xfrm>
            <a:off x="943925" y="3486725"/>
            <a:ext cx="1920573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Update: 09/04/2021</a:t>
            </a:r>
            <a:endParaRPr dirty="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Module: Speed Visualization</a:t>
            </a:r>
            <a:endParaRPr/>
          </a:p>
        </p:txBody>
      </p:sp>
      <p:sp>
        <p:nvSpPr>
          <p:cNvPr id="402" name="Google Shape;402;p22"/>
          <p:cNvSpPr txBox="1">
            <a:spLocks noGrp="1"/>
          </p:cNvSpPr>
          <p:nvPr>
            <p:ph type="body" idx="1"/>
          </p:nvPr>
        </p:nvSpPr>
        <p:spPr>
          <a:xfrm>
            <a:off x="5820850" y="1597875"/>
            <a:ext cx="2942100" cy="26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mod_viz_speed.py</a:t>
            </a:r>
            <a:endParaRPr b="1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DB Table: track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ID: object_id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Bounding box: (x1, y1)-(x2, y2)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403" name="Google Shape;403;p22"/>
          <p:cNvPicPr preferRelativeResize="0"/>
          <p:nvPr/>
        </p:nvPicPr>
        <p:blipFill rotWithShape="1">
          <a:blip r:embed="rId3">
            <a:alphaModFix/>
          </a:blip>
          <a:srcRect l="79" r="79"/>
          <a:stretch/>
        </p:blipFill>
        <p:spPr>
          <a:xfrm>
            <a:off x="788850" y="1597875"/>
            <a:ext cx="4943299" cy="27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To-do List</a:t>
            </a:r>
            <a:endParaRPr/>
          </a:p>
        </p:txBody>
      </p:sp>
      <p:sp>
        <p:nvSpPr>
          <p:cNvPr id="409" name="Google Shape;409;p23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9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DB:			Status, Logs and Monitoring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DB:			TimescaleDB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Download:	Video Downloader - Method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Detection:	Custom trained YOLOv4-Tiny model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Tracking:		Improve Norfair distance function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Modules:	More Reports and Modules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Archiver:		Backup and Archive plan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SYS:		Scalable multiple instances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SYS:		Full loop testing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SYS:		</a:t>
            </a:r>
            <a:r>
              <a:rPr lang="en" sz="1800">
                <a:highlight>
                  <a:srgbClr val="FFF2CC"/>
                </a:highlight>
              </a:rPr>
              <a:t>(Almost) Real-time processing from RTSP</a:t>
            </a:r>
            <a:endParaRPr sz="1800">
              <a:highlight>
                <a:srgbClr val="FFF2CC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Citus (PostgreSQL) Cluster</a:t>
            </a:r>
            <a:endParaRPr/>
          </a:p>
        </p:txBody>
      </p:sp>
      <p:pic>
        <p:nvPicPr>
          <p:cNvPr id="415" name="Google Shape;4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7651" y="1469925"/>
            <a:ext cx="3268675" cy="58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24"/>
          <p:cNvPicPr preferRelativeResize="0"/>
          <p:nvPr/>
        </p:nvPicPr>
        <p:blipFill rotWithShape="1">
          <a:blip r:embed="rId4">
            <a:alphaModFix/>
          </a:blip>
          <a:srcRect r="8256"/>
          <a:stretch/>
        </p:blipFill>
        <p:spPr>
          <a:xfrm>
            <a:off x="4455950" y="2220375"/>
            <a:ext cx="4278926" cy="220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4475" y="2455737"/>
            <a:ext cx="3837650" cy="173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Analysis System</a:t>
            </a:r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561050"/>
            <a:ext cx="7030500" cy="29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Video Downloader</a:t>
            </a:r>
            <a:endParaRPr sz="2000"/>
          </a:p>
          <a:p>
            <a:pPr marL="457200" lvl="0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Object Detection System (YOLOv4)</a:t>
            </a:r>
            <a:endParaRPr sz="2000"/>
          </a:p>
          <a:p>
            <a:pPr marL="457200" lvl="0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DB Uploader</a:t>
            </a:r>
            <a:endParaRPr sz="2000"/>
          </a:p>
          <a:p>
            <a:pPr marL="457200" lvl="0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Object Tracking System (Norfair)</a:t>
            </a:r>
            <a:endParaRPr sz="2000"/>
          </a:p>
          <a:p>
            <a:pPr marL="457200" lvl="0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Archiver</a:t>
            </a:r>
            <a:endParaRPr sz="2000"/>
          </a:p>
          <a:p>
            <a:pPr marL="457200" lvl="0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Data Analysis Modules</a:t>
            </a:r>
            <a:endParaRPr sz="2000"/>
          </a:p>
          <a:p>
            <a:pPr marL="914400" lvl="1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Vehicle types</a:t>
            </a:r>
            <a:endParaRPr sz="2000"/>
          </a:p>
          <a:p>
            <a:pPr marL="914400" lvl="1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Traffic lanes</a:t>
            </a:r>
            <a:endParaRPr sz="2000"/>
          </a:p>
          <a:p>
            <a:pPr marL="914400" lvl="1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Speed</a:t>
            </a:r>
            <a:endParaRPr sz="2000"/>
          </a:p>
          <a:p>
            <a:pPr marL="914400" lvl="1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Density, etc.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xfrm>
            <a:off x="1303800" y="59490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Analysis System</a:t>
            </a:r>
            <a:endParaRPr/>
          </a:p>
        </p:txBody>
      </p:sp>
      <p:sp>
        <p:nvSpPr>
          <p:cNvPr id="290" name="Google Shape;290;p15"/>
          <p:cNvSpPr/>
          <p:nvPr/>
        </p:nvSpPr>
        <p:spPr>
          <a:xfrm>
            <a:off x="3315813" y="1525900"/>
            <a:ext cx="1067400" cy="69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Object Detection</a:t>
            </a:r>
            <a:endParaRPr sz="12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(YOLOv4)</a:t>
            </a:r>
            <a:endParaRPr sz="1200" b="1"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4675" y="2472475"/>
            <a:ext cx="999300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5"/>
          <p:cNvSpPr/>
          <p:nvPr/>
        </p:nvSpPr>
        <p:spPr>
          <a:xfrm>
            <a:off x="6062374" y="1525900"/>
            <a:ext cx="1067400" cy="69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Object Tracking</a:t>
            </a:r>
            <a:endParaRPr sz="12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(Norfair)</a:t>
            </a:r>
            <a:endParaRPr sz="1200" b="1"/>
          </a:p>
        </p:txBody>
      </p:sp>
      <p:grpSp>
        <p:nvGrpSpPr>
          <p:cNvPr id="293" name="Google Shape;293;p15"/>
          <p:cNvGrpSpPr/>
          <p:nvPr/>
        </p:nvGrpSpPr>
        <p:grpSpPr>
          <a:xfrm>
            <a:off x="6032182" y="3676125"/>
            <a:ext cx="1166181" cy="798125"/>
            <a:chOff x="4016644" y="3806300"/>
            <a:chExt cx="1166181" cy="798125"/>
          </a:xfrm>
        </p:grpSpPr>
        <p:sp>
          <p:nvSpPr>
            <p:cNvPr id="294" name="Google Shape;294;p15"/>
            <p:cNvSpPr/>
            <p:nvPr/>
          </p:nvSpPr>
          <p:spPr>
            <a:xfrm>
              <a:off x="4016644" y="3806300"/>
              <a:ext cx="1067400" cy="695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4115425" y="3909325"/>
              <a:ext cx="1067400" cy="695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/>
                <a:t>Data Analysis</a:t>
              </a:r>
              <a:endParaRPr sz="1200" b="1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/>
                <a:t>Modules</a:t>
              </a:r>
              <a:endParaRPr sz="1200" b="1"/>
            </a:p>
          </p:txBody>
        </p:sp>
      </p:grpSp>
      <p:cxnSp>
        <p:nvCxnSpPr>
          <p:cNvPr id="296" name="Google Shape;296;p15"/>
          <p:cNvCxnSpPr>
            <a:stCxn id="295" idx="3"/>
          </p:cNvCxnSpPr>
          <p:nvPr/>
        </p:nvCxnSpPr>
        <p:spPr>
          <a:xfrm>
            <a:off x="7198363" y="4126700"/>
            <a:ext cx="364500" cy="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7" name="Google Shape;297;p15"/>
          <p:cNvSpPr txBox="1"/>
          <p:nvPr/>
        </p:nvSpPr>
        <p:spPr>
          <a:xfrm>
            <a:off x="6943450" y="3093488"/>
            <a:ext cx="999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Nunito"/>
                <a:ea typeface="Nunito"/>
                <a:cs typeface="Nunito"/>
                <a:sym typeface="Nunito"/>
              </a:rPr>
              <a:t>Database</a:t>
            </a:r>
            <a:endParaRPr sz="1200" b="1"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298" name="Google Shape;298;p15"/>
          <p:cNvGrpSpPr/>
          <p:nvPr/>
        </p:nvGrpSpPr>
        <p:grpSpPr>
          <a:xfrm>
            <a:off x="7560550" y="3462800"/>
            <a:ext cx="1067325" cy="1327787"/>
            <a:chOff x="7568775" y="3592963"/>
            <a:chExt cx="1067325" cy="1327787"/>
          </a:xfrm>
        </p:grpSpPr>
        <p:pic>
          <p:nvPicPr>
            <p:cNvPr id="299" name="Google Shape;299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568775" y="3592963"/>
              <a:ext cx="1067325" cy="1067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0" name="Google Shape;300;p15"/>
            <p:cNvSpPr txBox="1"/>
            <p:nvPr/>
          </p:nvSpPr>
          <p:spPr>
            <a:xfrm>
              <a:off x="7722638" y="4551450"/>
              <a:ext cx="759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latin typeface="Nunito"/>
                  <a:ea typeface="Nunito"/>
                  <a:cs typeface="Nunito"/>
                  <a:sym typeface="Nunito"/>
                </a:rPr>
                <a:t>Reports</a:t>
              </a:r>
              <a:endParaRPr sz="1200" b="1"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pic>
        <p:nvPicPr>
          <p:cNvPr id="301" name="Google Shape;30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8675" y="1525899"/>
            <a:ext cx="543599" cy="543601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15"/>
          <p:cNvSpPr/>
          <p:nvPr/>
        </p:nvSpPr>
        <p:spPr>
          <a:xfrm>
            <a:off x="1833625" y="1525900"/>
            <a:ext cx="1067400" cy="69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Video</a:t>
            </a:r>
            <a:endParaRPr sz="12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Downloader</a:t>
            </a:r>
            <a:endParaRPr sz="1200" b="1"/>
          </a:p>
        </p:txBody>
      </p:sp>
      <p:sp>
        <p:nvSpPr>
          <p:cNvPr id="303" name="Google Shape;303;p15"/>
          <p:cNvSpPr/>
          <p:nvPr/>
        </p:nvSpPr>
        <p:spPr>
          <a:xfrm>
            <a:off x="4670238" y="2700325"/>
            <a:ext cx="1067400" cy="543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DB</a:t>
            </a:r>
            <a:endParaRPr sz="12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Uploader</a:t>
            </a:r>
            <a:endParaRPr sz="1200" b="1"/>
          </a:p>
        </p:txBody>
      </p:sp>
      <p:grpSp>
        <p:nvGrpSpPr>
          <p:cNvPr id="304" name="Google Shape;304;p15"/>
          <p:cNvGrpSpPr/>
          <p:nvPr/>
        </p:nvGrpSpPr>
        <p:grpSpPr>
          <a:xfrm>
            <a:off x="790663" y="1993050"/>
            <a:ext cx="759613" cy="814975"/>
            <a:chOff x="658438" y="1870575"/>
            <a:chExt cx="759613" cy="814975"/>
          </a:xfrm>
        </p:grpSpPr>
        <p:pic>
          <p:nvPicPr>
            <p:cNvPr id="305" name="Google Shape;305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58450" y="1870575"/>
              <a:ext cx="759600" cy="2608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6" name="Google Shape;306;p15"/>
            <p:cNvSpPr txBox="1"/>
            <p:nvPr/>
          </p:nvSpPr>
          <p:spPr>
            <a:xfrm>
              <a:off x="658438" y="2131450"/>
              <a:ext cx="7596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latin typeface="Nunito"/>
                  <a:ea typeface="Nunito"/>
                  <a:cs typeface="Nunito"/>
                  <a:sym typeface="Nunito"/>
                </a:rPr>
                <a:t>CCTV NVR</a:t>
              </a:r>
              <a:endParaRPr sz="1200" b="1"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307" name="Google Shape;307;p15"/>
          <p:cNvSpPr/>
          <p:nvPr/>
        </p:nvSpPr>
        <p:spPr>
          <a:xfrm>
            <a:off x="1722175" y="2700325"/>
            <a:ext cx="1290300" cy="543600"/>
          </a:xfrm>
          <a:prstGeom prst="flowChartAlternateProcess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Path: incoming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*.avi</a:t>
            </a:r>
            <a:endParaRPr sz="1200"/>
          </a:p>
        </p:txBody>
      </p:sp>
      <p:sp>
        <p:nvSpPr>
          <p:cNvPr id="308" name="Google Shape;308;p15"/>
          <p:cNvSpPr/>
          <p:nvPr/>
        </p:nvSpPr>
        <p:spPr>
          <a:xfrm>
            <a:off x="3315813" y="2700325"/>
            <a:ext cx="1067400" cy="543600"/>
          </a:xfrm>
          <a:prstGeom prst="flowChartAlternateProcess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Path: queue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*.npz, *.avi</a:t>
            </a:r>
            <a:endParaRPr sz="1200"/>
          </a:p>
        </p:txBody>
      </p:sp>
      <p:sp>
        <p:nvSpPr>
          <p:cNvPr id="309" name="Google Shape;309;p15"/>
          <p:cNvSpPr/>
          <p:nvPr/>
        </p:nvSpPr>
        <p:spPr>
          <a:xfrm>
            <a:off x="4665850" y="3719500"/>
            <a:ext cx="1067400" cy="543600"/>
          </a:xfrm>
          <a:prstGeom prst="flowChartAlternateProcess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Path: done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*.npz, *.avi</a:t>
            </a:r>
            <a:endParaRPr sz="1200"/>
          </a:p>
        </p:txBody>
      </p:sp>
      <p:sp>
        <p:nvSpPr>
          <p:cNvPr id="310" name="Google Shape;310;p15"/>
          <p:cNvSpPr/>
          <p:nvPr/>
        </p:nvSpPr>
        <p:spPr>
          <a:xfrm>
            <a:off x="1722175" y="3723250"/>
            <a:ext cx="1290300" cy="543600"/>
          </a:xfrm>
          <a:prstGeom prst="flowChartAlternateProcess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Path: archive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*.npz, *.avi</a:t>
            </a:r>
            <a:endParaRPr sz="1200"/>
          </a:p>
        </p:txBody>
      </p:sp>
      <p:sp>
        <p:nvSpPr>
          <p:cNvPr id="311" name="Google Shape;311;p15"/>
          <p:cNvSpPr/>
          <p:nvPr/>
        </p:nvSpPr>
        <p:spPr>
          <a:xfrm>
            <a:off x="3299513" y="3723250"/>
            <a:ext cx="1067400" cy="543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Archiver</a:t>
            </a:r>
            <a:endParaRPr sz="1200" b="1"/>
          </a:p>
        </p:txBody>
      </p:sp>
      <p:cxnSp>
        <p:nvCxnSpPr>
          <p:cNvPr id="312" name="Google Shape;312;p15"/>
          <p:cNvCxnSpPr>
            <a:endCxn id="302" idx="1"/>
          </p:cNvCxnSpPr>
          <p:nvPr/>
        </p:nvCxnSpPr>
        <p:spPr>
          <a:xfrm>
            <a:off x="1474225" y="1873450"/>
            <a:ext cx="35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3" name="Google Shape;313;p15"/>
          <p:cNvCxnSpPr>
            <a:stCxn id="302" idx="2"/>
            <a:endCxn id="307" idx="0"/>
          </p:cNvCxnSpPr>
          <p:nvPr/>
        </p:nvCxnSpPr>
        <p:spPr>
          <a:xfrm>
            <a:off x="2367325" y="2221000"/>
            <a:ext cx="0" cy="47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4" name="Google Shape;314;p15"/>
          <p:cNvCxnSpPr>
            <a:stCxn id="290" idx="2"/>
            <a:endCxn id="308" idx="0"/>
          </p:cNvCxnSpPr>
          <p:nvPr/>
        </p:nvCxnSpPr>
        <p:spPr>
          <a:xfrm>
            <a:off x="3849513" y="2221000"/>
            <a:ext cx="0" cy="47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5" name="Google Shape;315;p15"/>
          <p:cNvCxnSpPr/>
          <p:nvPr/>
        </p:nvCxnSpPr>
        <p:spPr>
          <a:xfrm rot="10800000" flipH="1">
            <a:off x="2523750" y="2276725"/>
            <a:ext cx="1193400" cy="36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6" name="Google Shape;316;p15"/>
          <p:cNvCxnSpPr>
            <a:stCxn id="308" idx="3"/>
            <a:endCxn id="303" idx="1"/>
          </p:cNvCxnSpPr>
          <p:nvPr/>
        </p:nvCxnSpPr>
        <p:spPr>
          <a:xfrm>
            <a:off x="4383213" y="2972125"/>
            <a:ext cx="287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7" name="Google Shape;317;p15"/>
          <p:cNvCxnSpPr>
            <a:stCxn id="303" idx="3"/>
            <a:endCxn id="291" idx="1"/>
          </p:cNvCxnSpPr>
          <p:nvPr/>
        </p:nvCxnSpPr>
        <p:spPr>
          <a:xfrm>
            <a:off x="5737638" y="2972125"/>
            <a:ext cx="287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8" name="Google Shape;318;p15"/>
          <p:cNvCxnSpPr/>
          <p:nvPr/>
        </p:nvCxnSpPr>
        <p:spPr>
          <a:xfrm>
            <a:off x="6573300" y="2274837"/>
            <a:ext cx="0" cy="25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319" name="Google Shape;319;p15"/>
          <p:cNvCxnSpPr>
            <a:endCxn id="294" idx="0"/>
          </p:cNvCxnSpPr>
          <p:nvPr/>
        </p:nvCxnSpPr>
        <p:spPr>
          <a:xfrm flipH="1">
            <a:off x="6565882" y="3428925"/>
            <a:ext cx="600" cy="24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320" name="Google Shape;320;p15"/>
          <p:cNvCxnSpPr>
            <a:stCxn id="303" idx="2"/>
            <a:endCxn id="309" idx="0"/>
          </p:cNvCxnSpPr>
          <p:nvPr/>
        </p:nvCxnSpPr>
        <p:spPr>
          <a:xfrm flipH="1">
            <a:off x="5199438" y="3243925"/>
            <a:ext cx="4500" cy="475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1" name="Google Shape;321;p15"/>
          <p:cNvCxnSpPr>
            <a:stCxn id="309" idx="1"/>
            <a:endCxn id="311" idx="3"/>
          </p:cNvCxnSpPr>
          <p:nvPr/>
        </p:nvCxnSpPr>
        <p:spPr>
          <a:xfrm flipH="1">
            <a:off x="4367050" y="3991300"/>
            <a:ext cx="298800" cy="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2" name="Google Shape;322;p15"/>
          <p:cNvCxnSpPr>
            <a:stCxn id="311" idx="1"/>
            <a:endCxn id="310" idx="3"/>
          </p:cNvCxnSpPr>
          <p:nvPr/>
        </p:nvCxnSpPr>
        <p:spPr>
          <a:xfrm rot="10800000">
            <a:off x="3012413" y="3995050"/>
            <a:ext cx="287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 System (YOLOv4)</a:t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1899675" y="1597875"/>
            <a:ext cx="2153400" cy="69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Object Detection</a:t>
            </a:r>
            <a:endParaRPr sz="18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(YOLOv4)</a:t>
            </a:r>
            <a:endParaRPr sz="1800" b="1"/>
          </a:p>
        </p:txBody>
      </p:sp>
      <p:pic>
        <p:nvPicPr>
          <p:cNvPr id="329" name="Google Shape;32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875" y="1597938"/>
            <a:ext cx="694975" cy="694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0" name="Google Shape;330;p16"/>
          <p:cNvCxnSpPr>
            <a:stCxn id="329" idx="3"/>
            <a:endCxn id="328" idx="1"/>
          </p:cNvCxnSpPr>
          <p:nvPr/>
        </p:nvCxnSpPr>
        <p:spPr>
          <a:xfrm>
            <a:off x="1458850" y="1945425"/>
            <a:ext cx="440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1" name="Google Shape;331;p16"/>
          <p:cNvCxnSpPr>
            <a:stCxn id="328" idx="3"/>
            <a:endCxn id="332" idx="1"/>
          </p:cNvCxnSpPr>
          <p:nvPr/>
        </p:nvCxnSpPr>
        <p:spPr>
          <a:xfrm>
            <a:off x="4053075" y="1945425"/>
            <a:ext cx="519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3" name="Google Shape;333;p16"/>
          <p:cNvSpPr txBox="1"/>
          <p:nvPr/>
        </p:nvSpPr>
        <p:spPr>
          <a:xfrm>
            <a:off x="4572000" y="2417488"/>
            <a:ext cx="99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Nunito"/>
                <a:ea typeface="Nunito"/>
                <a:cs typeface="Nunito"/>
                <a:sym typeface="Nunito"/>
              </a:rPr>
              <a:t>File: npz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4" name="Google Shape;334;p16"/>
          <p:cNvSpPr txBox="1"/>
          <p:nvPr/>
        </p:nvSpPr>
        <p:spPr>
          <a:xfrm>
            <a:off x="731563" y="2233950"/>
            <a:ext cx="7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Nunito"/>
                <a:ea typeface="Nunito"/>
                <a:cs typeface="Nunito"/>
                <a:sym typeface="Nunito"/>
              </a:rPr>
              <a:t>CCTV Video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335" name="Google Shape;335;p16"/>
          <p:cNvGraphicFramePr/>
          <p:nvPr/>
        </p:nvGraphicFramePr>
        <p:xfrm>
          <a:off x="6090225" y="1636263"/>
          <a:ext cx="2315950" cy="3164230"/>
        </p:xfrm>
        <a:graphic>
          <a:graphicData uri="http://schemas.openxmlformats.org/drawingml/2006/table">
            <a:tbl>
              <a:tblPr>
                <a:noFill/>
                <a:tableStyleId>{AD9221E7-5523-45F1-A410-0A10BC43E2F3}</a:tableStyleId>
              </a:tblPr>
              <a:tblGrid>
                <a:gridCol w="1123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2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5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Column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Data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6D9E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cctv_id</a:t>
                      </a:r>
                      <a:endParaRPr sz="1200"/>
                    </a:p>
                  </a:txBody>
                  <a:tcPr marL="91425" marR="0" marT="45700" marB="0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</a:t>
                      </a:r>
                      <a:endParaRPr sz="1200" i="1"/>
                    </a:p>
                  </a:txBody>
                  <a:tcPr marL="91425" marR="0" marT="45700" marB="0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cctv_date</a:t>
                      </a:r>
                      <a:endParaRPr sz="1200"/>
                    </a:p>
                  </a:txBody>
                  <a:tcPr marL="91425" marR="0" marT="45700" marB="0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2021-04-09</a:t>
                      </a:r>
                      <a:endParaRPr sz="1200" i="1"/>
                    </a:p>
                  </a:txBody>
                  <a:tcPr marL="91425" marR="0" marT="45700" marB="0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frame_no</a:t>
                      </a:r>
                      <a:endParaRPr sz="1200"/>
                    </a:p>
                  </a:txBody>
                  <a:tcPr marL="91425" marR="0" marT="45700" marB="0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297</a:t>
                      </a:r>
                      <a:endParaRPr sz="1200" i="1"/>
                    </a:p>
                  </a:txBody>
                  <a:tcPr marL="91425" marR="0" marT="45700" marB="0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object_no</a:t>
                      </a:r>
                      <a:endParaRPr sz="1200"/>
                    </a:p>
                  </a:txBody>
                  <a:tcPr marL="91425" marR="0" marT="45700" marB="0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1</a:t>
                      </a:r>
                      <a:endParaRPr sz="1200" i="1"/>
                    </a:p>
                  </a:txBody>
                  <a:tcPr marL="91425" marR="0" marT="45700" marB="0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class</a:t>
                      </a:r>
                      <a:endParaRPr sz="1200"/>
                    </a:p>
                  </a:txBody>
                  <a:tcPr marL="91425" marR="0" marT="4570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</a:t>
                      </a:r>
                      <a:endParaRPr sz="1200" i="1"/>
                    </a:p>
                  </a:txBody>
                  <a:tcPr marL="91425" marR="0" marT="4570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score</a:t>
                      </a:r>
                      <a:endParaRPr sz="1200"/>
                    </a:p>
                  </a:txBody>
                  <a:tcPr marL="91425" marR="0" marT="45700" marB="0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0.51233</a:t>
                      </a:r>
                      <a:endParaRPr sz="1200" i="1"/>
                    </a:p>
                  </a:txBody>
                  <a:tcPr marL="91425" marR="0" marT="4570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x1</a:t>
                      </a:r>
                      <a:endParaRPr sz="1200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226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y1</a:t>
                      </a:r>
                      <a:endParaRPr sz="1200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482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x2</a:t>
                      </a:r>
                      <a:endParaRPr sz="1200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123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y2</a:t>
                      </a:r>
                      <a:endParaRPr sz="1200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247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36" name="Google Shape;336;p16"/>
          <p:cNvSpPr txBox="1"/>
          <p:nvPr/>
        </p:nvSpPr>
        <p:spPr>
          <a:xfrm>
            <a:off x="5986375" y="1266975"/>
            <a:ext cx="2453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detect</a:t>
            </a:r>
            <a:endParaRPr sz="1200" i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37" name="Google Shape;33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1625" y="1616800"/>
            <a:ext cx="542925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88350" y="2618225"/>
            <a:ext cx="2776037" cy="218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Tracking System (Norfair)</a:t>
            </a:r>
            <a:endParaRPr/>
          </a:p>
        </p:txBody>
      </p:sp>
      <p:pic>
        <p:nvPicPr>
          <p:cNvPr id="344" name="Google Shape;34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3625" y="1742300"/>
            <a:ext cx="999300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17"/>
          <p:cNvSpPr/>
          <p:nvPr/>
        </p:nvSpPr>
        <p:spPr>
          <a:xfrm>
            <a:off x="732125" y="1806025"/>
            <a:ext cx="1954500" cy="69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Object Tracking</a:t>
            </a:r>
            <a:endParaRPr sz="18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(Norfair)</a:t>
            </a:r>
            <a:endParaRPr sz="1800" b="1"/>
          </a:p>
        </p:txBody>
      </p:sp>
      <p:cxnSp>
        <p:nvCxnSpPr>
          <p:cNvPr id="346" name="Google Shape;346;p17"/>
          <p:cNvCxnSpPr/>
          <p:nvPr/>
        </p:nvCxnSpPr>
        <p:spPr>
          <a:xfrm rot="10800000">
            <a:off x="2693925" y="1984075"/>
            <a:ext cx="201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7" name="Google Shape;347;p17"/>
          <p:cNvSpPr txBox="1"/>
          <p:nvPr/>
        </p:nvSpPr>
        <p:spPr>
          <a:xfrm>
            <a:off x="4663625" y="2660438"/>
            <a:ext cx="99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Nunito"/>
                <a:ea typeface="Nunito"/>
                <a:cs typeface="Nunito"/>
                <a:sym typeface="Nunito"/>
              </a:rPr>
              <a:t>Database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348" name="Google Shape;348;p17"/>
          <p:cNvGraphicFramePr/>
          <p:nvPr/>
        </p:nvGraphicFramePr>
        <p:xfrm>
          <a:off x="6088838" y="1697763"/>
          <a:ext cx="2301825" cy="3105950"/>
        </p:xfrm>
        <a:graphic>
          <a:graphicData uri="http://schemas.openxmlformats.org/drawingml/2006/table">
            <a:tbl>
              <a:tblPr>
                <a:noFill/>
                <a:tableStyleId>{AD9221E7-5523-45F1-A410-0A10BC43E2F3}</a:tableStyleId>
              </a:tblPr>
              <a:tblGrid>
                <a:gridCol w="1124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7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4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Column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Data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D9E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cctv_id</a:t>
                      </a:r>
                      <a:endParaRPr sz="1200"/>
                    </a:p>
                  </a:txBody>
                  <a:tcPr marL="91425" marR="0" marT="45700" marB="0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7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cctv_date</a:t>
                      </a:r>
                      <a:endParaRPr sz="1200"/>
                    </a:p>
                  </a:txBody>
                  <a:tcPr marL="91425" marR="0" marT="45700" marB="0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2021-04-09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7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frame_no</a:t>
                      </a:r>
                      <a:endParaRPr sz="1200"/>
                    </a:p>
                  </a:txBody>
                  <a:tcPr marL="91425" marR="0" marT="45700" marB="0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297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7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object_id</a:t>
                      </a:r>
                      <a:endParaRPr sz="1200"/>
                    </a:p>
                  </a:txBody>
                  <a:tcPr marL="91425" marR="0" marT="45700" marB="0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2</a:t>
                      </a:r>
                      <a:endParaRPr sz="1200" i="1"/>
                    </a:p>
                  </a:txBody>
                  <a:tcPr marL="91425" marR="0" marT="45700" marB="0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7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class</a:t>
                      </a:r>
                      <a:endParaRPr sz="1200"/>
                    </a:p>
                  </a:txBody>
                  <a:tcPr marL="91425" marR="0" marT="45700" marB="0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7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score</a:t>
                      </a:r>
                      <a:endParaRPr sz="1200"/>
                    </a:p>
                  </a:txBody>
                  <a:tcPr marL="91425" marR="0" marT="45700" marB="0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0.51233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7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x1</a:t>
                      </a:r>
                      <a:endParaRPr sz="1200"/>
                    </a:p>
                  </a:txBody>
                  <a:tcPr marL="91425" marR="0" marT="45700" marB="0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226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7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y1</a:t>
                      </a:r>
                      <a:endParaRPr sz="1200"/>
                    </a:p>
                  </a:txBody>
                  <a:tcPr marL="91425" marR="0" marT="45700" marB="0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482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7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x2</a:t>
                      </a:r>
                      <a:endParaRPr sz="1200"/>
                    </a:p>
                  </a:txBody>
                  <a:tcPr marL="91425" marR="0" marT="45700" marB="0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123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7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y2</a:t>
                      </a:r>
                      <a:endParaRPr sz="1200"/>
                    </a:p>
                  </a:txBody>
                  <a:tcPr marL="91425" marR="0" marT="45700" marB="0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247</a:t>
                      </a:r>
                      <a:endParaRPr sz="1200" i="1"/>
                    </a:p>
                  </a:txBody>
                  <a:tcPr marL="91425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7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live</a:t>
                      </a:r>
                      <a:endParaRPr sz="1200"/>
                    </a:p>
                  </a:txBody>
                  <a:tcPr marL="91425" marR="0" marT="4570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True</a:t>
                      </a:r>
                      <a:endParaRPr sz="1200" i="1"/>
                    </a:p>
                  </a:txBody>
                  <a:tcPr marL="91425" marR="0" marT="45700" marB="0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349" name="Google Shape;349;p17"/>
          <p:cNvSpPr txBox="1"/>
          <p:nvPr/>
        </p:nvSpPr>
        <p:spPr>
          <a:xfrm>
            <a:off x="3196225" y="1655350"/>
            <a:ext cx="1735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100">
                <a:latin typeface="Nunito"/>
                <a:ea typeface="Nunito"/>
                <a:cs typeface="Nunito"/>
                <a:sym typeface="Nunito"/>
              </a:rPr>
              <a:t>detect</a:t>
            </a:r>
            <a:endParaRPr sz="1100" i="1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50" name="Google Shape;350;p17"/>
          <p:cNvCxnSpPr/>
          <p:nvPr/>
        </p:nvCxnSpPr>
        <p:spPr>
          <a:xfrm rot="10800000">
            <a:off x="2693925" y="2381950"/>
            <a:ext cx="201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351" name="Google Shape;351;p17"/>
          <p:cNvSpPr txBox="1"/>
          <p:nvPr/>
        </p:nvSpPr>
        <p:spPr>
          <a:xfrm>
            <a:off x="3168000" y="2066813"/>
            <a:ext cx="1735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100">
                <a:latin typeface="Nunito"/>
                <a:ea typeface="Nunito"/>
                <a:cs typeface="Nunito"/>
                <a:sym typeface="Nunito"/>
              </a:rPr>
              <a:t>track</a:t>
            </a:r>
            <a:endParaRPr sz="1100" i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2" name="Google Shape;352;p17"/>
          <p:cNvSpPr txBox="1"/>
          <p:nvPr/>
        </p:nvSpPr>
        <p:spPr>
          <a:xfrm>
            <a:off x="5997088" y="1328463"/>
            <a:ext cx="2301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track</a:t>
            </a:r>
            <a:endParaRPr sz="1200" i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3" name="Google Shape;3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7050" y="2652575"/>
            <a:ext cx="2582500" cy="2151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Tracking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Accurate Class Identification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59" name="Google Shape;359;p18"/>
          <p:cNvGraphicFramePr/>
          <p:nvPr/>
        </p:nvGraphicFramePr>
        <p:xfrm>
          <a:off x="6094150" y="3749953"/>
          <a:ext cx="2315950" cy="899780"/>
        </p:xfrm>
        <a:graphic>
          <a:graphicData uri="http://schemas.openxmlformats.org/drawingml/2006/table">
            <a:tbl>
              <a:tblPr>
                <a:noFill/>
                <a:tableStyleId>{AD9221E7-5523-45F1-A410-0A10BC43E2F3}</a:tableStyleId>
              </a:tblPr>
              <a:tblGrid>
                <a:gridCol w="1123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2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8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Class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Total Score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6D9E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 (car)</a:t>
                      </a:r>
                      <a:endParaRPr sz="1200"/>
                    </a:p>
                  </a:txBody>
                  <a:tcPr marL="91425" marR="0" marT="4570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1.01</a:t>
                      </a:r>
                      <a:endParaRPr sz="1200" i="1"/>
                    </a:p>
                  </a:txBody>
                  <a:tcPr marL="91425" marR="0" marT="4570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7 (truck)</a:t>
                      </a:r>
                      <a:endParaRPr sz="1200"/>
                    </a:p>
                  </a:txBody>
                  <a:tcPr marL="91425" marR="0" marT="45700" marB="0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28.76</a:t>
                      </a:r>
                      <a:endParaRPr sz="1200" i="1"/>
                    </a:p>
                  </a:txBody>
                  <a:tcPr marL="91425" marR="0" marT="45700" marB="0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60" name="Google Shape;360;p18"/>
          <p:cNvGraphicFramePr/>
          <p:nvPr/>
        </p:nvGraphicFramePr>
        <p:xfrm>
          <a:off x="2234875" y="2010188"/>
          <a:ext cx="3067350" cy="2596880"/>
        </p:xfrm>
        <a:graphic>
          <a:graphicData uri="http://schemas.openxmlformats.org/drawingml/2006/table">
            <a:tbl>
              <a:tblPr>
                <a:noFill/>
                <a:tableStyleId>{AD9221E7-5523-45F1-A410-0A10BC43E2F3}</a:tableStyleId>
              </a:tblPr>
              <a:tblGrid>
                <a:gridCol w="801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8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8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7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Frame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Class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Score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Pos (Y)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6D9E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608</a:t>
                      </a:r>
                      <a:endParaRPr sz="1200"/>
                    </a:p>
                  </a:txBody>
                  <a:tcPr marL="137150" marR="0" marT="4570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L="137150" marR="0" marT="4570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0.51</a:t>
                      </a:r>
                      <a:endParaRPr sz="1200" i="1"/>
                    </a:p>
                  </a:txBody>
                  <a:tcPr marL="137150" marR="0" marT="4570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353</a:t>
                      </a:r>
                      <a:endParaRPr sz="1200" i="1"/>
                    </a:p>
                  </a:txBody>
                  <a:tcPr marL="137150" marR="0" marT="4570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609</a:t>
                      </a:r>
                      <a:endParaRPr/>
                    </a:p>
                  </a:txBody>
                  <a:tcPr marL="137150" marR="0" marT="45700" marB="0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L="137150" marR="0" marT="4570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0.50</a:t>
                      </a:r>
                      <a:endParaRPr sz="1200" i="1"/>
                    </a:p>
                  </a:txBody>
                  <a:tcPr marL="137150" marR="0" marT="4570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360</a:t>
                      </a:r>
                      <a:endParaRPr sz="1200" i="1"/>
                    </a:p>
                  </a:txBody>
                  <a:tcPr marL="137150" marR="0" marT="4570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610</a:t>
                      </a:r>
                      <a:endParaRPr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0.91</a:t>
                      </a:r>
                      <a:endParaRPr sz="12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368</a:t>
                      </a:r>
                      <a:endParaRPr sz="12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611</a:t>
                      </a:r>
                      <a:endParaRPr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0.91</a:t>
                      </a:r>
                      <a:endParaRPr sz="12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373</a:t>
                      </a:r>
                      <a:endParaRPr sz="12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612</a:t>
                      </a:r>
                      <a:endParaRPr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0.70</a:t>
                      </a:r>
                      <a:endParaRPr sz="12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385</a:t>
                      </a:r>
                      <a:endParaRPr sz="12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7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642</a:t>
                      </a:r>
                      <a:endParaRPr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0.92</a:t>
                      </a:r>
                      <a:endParaRPr sz="12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974</a:t>
                      </a:r>
                      <a:endParaRPr sz="12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643</a:t>
                      </a:r>
                      <a:endParaRPr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0.92</a:t>
                      </a:r>
                      <a:endParaRPr sz="12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/>
                        <a:t>997</a:t>
                      </a:r>
                      <a:endParaRPr sz="1200" i="1"/>
                    </a:p>
                  </a:txBody>
                  <a:tcPr marL="137150" marR="0" marT="45700" marB="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361" name="Google Shape;36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25" y="2003148"/>
            <a:ext cx="1193335" cy="1341527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18"/>
          <p:cNvSpPr/>
          <p:nvPr/>
        </p:nvSpPr>
        <p:spPr>
          <a:xfrm>
            <a:off x="5593250" y="4068000"/>
            <a:ext cx="382800" cy="21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8"/>
          <p:cNvSpPr txBox="1"/>
          <p:nvPr/>
        </p:nvSpPr>
        <p:spPr>
          <a:xfrm>
            <a:off x="2150130" y="1688300"/>
            <a:ext cx="3152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track (filtered by Y position)</a:t>
            </a:r>
            <a:endParaRPr sz="1200" i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4" name="Google Shape;364;p18"/>
          <p:cNvSpPr txBox="1"/>
          <p:nvPr/>
        </p:nvSpPr>
        <p:spPr>
          <a:xfrm>
            <a:off x="6124088" y="2280038"/>
            <a:ext cx="2301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object (raw score)</a:t>
            </a:r>
            <a:endParaRPr sz="1200" i="1"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365" name="Google Shape;365;p18"/>
          <p:cNvGrpSpPr/>
          <p:nvPr/>
        </p:nvGrpSpPr>
        <p:grpSpPr>
          <a:xfrm>
            <a:off x="5672500" y="1597863"/>
            <a:ext cx="3159250" cy="1773060"/>
            <a:chOff x="5672500" y="1597863"/>
            <a:chExt cx="3159250" cy="1773060"/>
          </a:xfrm>
        </p:grpSpPr>
        <p:pic>
          <p:nvPicPr>
            <p:cNvPr id="366" name="Google Shape;366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72500" y="1597863"/>
              <a:ext cx="3152102" cy="17730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7" name="Google Shape;367;p18"/>
            <p:cNvSpPr txBox="1"/>
            <p:nvPr/>
          </p:nvSpPr>
          <p:spPr>
            <a:xfrm>
              <a:off x="5679650" y="2003150"/>
              <a:ext cx="3152100" cy="1050000"/>
            </a:xfrm>
            <a:prstGeom prst="rect">
              <a:avLst/>
            </a:prstGeom>
            <a:solidFill>
              <a:srgbClr val="0047FF">
                <a:alpha val="26260"/>
              </a:srgbClr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365750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rPr>
                <a:t>Most Accurate Detection Area</a:t>
              </a:r>
              <a:endParaRPr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368" name="Google Shape;368;p18"/>
          <p:cNvSpPr txBox="1"/>
          <p:nvPr/>
        </p:nvSpPr>
        <p:spPr>
          <a:xfrm>
            <a:off x="6025400" y="3435250"/>
            <a:ext cx="2384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object (raw scores)</a:t>
            </a:r>
            <a:endParaRPr sz="1200" i="1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 Modules</a:t>
            </a:r>
            <a:endParaRPr/>
          </a:p>
        </p:txBody>
      </p:sp>
      <p:pic>
        <p:nvPicPr>
          <p:cNvPr id="374" name="Google Shape;3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987" y="1641275"/>
            <a:ext cx="999300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19"/>
          <p:cNvSpPr/>
          <p:nvPr/>
        </p:nvSpPr>
        <p:spPr>
          <a:xfrm>
            <a:off x="1185650" y="1690350"/>
            <a:ext cx="2017800" cy="69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Data Analysis</a:t>
            </a:r>
            <a:endParaRPr sz="18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Modules</a:t>
            </a:r>
            <a:endParaRPr sz="1800" b="1"/>
          </a:p>
        </p:txBody>
      </p:sp>
      <p:sp>
        <p:nvSpPr>
          <p:cNvPr id="376" name="Google Shape;376;p19"/>
          <p:cNvSpPr/>
          <p:nvPr/>
        </p:nvSpPr>
        <p:spPr>
          <a:xfrm>
            <a:off x="1284425" y="1793375"/>
            <a:ext cx="2017800" cy="69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Data Analysis</a:t>
            </a:r>
            <a:endParaRPr sz="18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Modules</a:t>
            </a:r>
            <a:endParaRPr sz="1800" b="1"/>
          </a:p>
        </p:txBody>
      </p:sp>
      <p:pic>
        <p:nvPicPr>
          <p:cNvPr id="377" name="Google Shape;37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8225" y="3088913"/>
            <a:ext cx="1067325" cy="106732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19"/>
          <p:cNvSpPr txBox="1"/>
          <p:nvPr/>
        </p:nvSpPr>
        <p:spPr>
          <a:xfrm>
            <a:off x="4286988" y="2488463"/>
            <a:ext cx="99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Nunito"/>
                <a:ea typeface="Nunito"/>
                <a:cs typeface="Nunito"/>
                <a:sym typeface="Nunito"/>
              </a:rPr>
              <a:t>Database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9" name="Google Shape;379;p19"/>
          <p:cNvSpPr txBox="1"/>
          <p:nvPr/>
        </p:nvSpPr>
        <p:spPr>
          <a:xfrm>
            <a:off x="4290388" y="4027775"/>
            <a:ext cx="843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Nunito"/>
                <a:ea typeface="Nunito"/>
                <a:cs typeface="Nunito"/>
                <a:sym typeface="Nunito"/>
              </a:rPr>
              <a:t>Reports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80" name="Google Shape;380;p19"/>
          <p:cNvCxnSpPr>
            <a:stCxn id="376" idx="3"/>
            <a:endCxn id="374" idx="1"/>
          </p:cNvCxnSpPr>
          <p:nvPr/>
        </p:nvCxnSpPr>
        <p:spPr>
          <a:xfrm>
            <a:off x="3302225" y="2140925"/>
            <a:ext cx="984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81" name="Google Shape;381;p19"/>
          <p:cNvCxnSpPr/>
          <p:nvPr/>
        </p:nvCxnSpPr>
        <p:spPr>
          <a:xfrm>
            <a:off x="3308838" y="2504650"/>
            <a:ext cx="917100" cy="83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2" name="Google Shape;382;p19"/>
          <p:cNvSpPr txBox="1"/>
          <p:nvPr/>
        </p:nvSpPr>
        <p:spPr>
          <a:xfrm>
            <a:off x="5891138" y="2017925"/>
            <a:ext cx="2688300" cy="20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Nunito"/>
                <a:ea typeface="Nunito"/>
                <a:cs typeface="Nunito"/>
                <a:sym typeface="Nunito"/>
              </a:rPr>
              <a:t>Reports</a:t>
            </a:r>
            <a:endParaRPr sz="2000" b="1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-"/>
            </a:pPr>
            <a:r>
              <a:rPr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Vehicle types</a:t>
            </a:r>
            <a:endParaRPr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-"/>
            </a:pPr>
            <a:r>
              <a:rPr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Traffic lanes</a:t>
            </a:r>
            <a:endParaRPr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-"/>
            </a:pPr>
            <a:r>
              <a:rPr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Speed</a:t>
            </a:r>
            <a:endParaRPr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-"/>
            </a:pPr>
            <a:r>
              <a:rPr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Density, etc.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Module: Detection Visualization</a:t>
            </a:r>
            <a:endParaRPr/>
          </a:p>
        </p:txBody>
      </p:sp>
      <p:sp>
        <p:nvSpPr>
          <p:cNvPr id="388" name="Google Shape;388;p20"/>
          <p:cNvSpPr txBox="1">
            <a:spLocks noGrp="1"/>
          </p:cNvSpPr>
          <p:nvPr>
            <p:ph type="body" idx="1"/>
          </p:nvPr>
        </p:nvSpPr>
        <p:spPr>
          <a:xfrm>
            <a:off x="5820850" y="1597875"/>
            <a:ext cx="2942100" cy="26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mod_viz_detect.py</a:t>
            </a:r>
            <a:endParaRPr b="1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DB: detect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Bounding box: (x1, y1)-(x2, y2)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Class: class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Confidence: score</a:t>
            </a:r>
            <a:endParaRPr/>
          </a:p>
        </p:txBody>
      </p:sp>
      <p:pic>
        <p:nvPicPr>
          <p:cNvPr id="389" name="Google Shape;3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850" y="1597875"/>
            <a:ext cx="4943301" cy="27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Module: Tracking Visualization</a:t>
            </a:r>
            <a:endParaRPr/>
          </a:p>
        </p:txBody>
      </p:sp>
      <p:sp>
        <p:nvSpPr>
          <p:cNvPr id="395" name="Google Shape;395;p21"/>
          <p:cNvSpPr txBox="1">
            <a:spLocks noGrp="1"/>
          </p:cNvSpPr>
          <p:nvPr>
            <p:ph type="body" idx="1"/>
          </p:nvPr>
        </p:nvSpPr>
        <p:spPr>
          <a:xfrm>
            <a:off x="5820850" y="1597875"/>
            <a:ext cx="2942100" cy="26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mod_viz_track.py</a:t>
            </a:r>
            <a:endParaRPr b="1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DB Table: track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ID: object_id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Bounding box: (x1, y1)-(x2, y2)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96" name="Google Shape;396;p21"/>
          <p:cNvPicPr preferRelativeResize="0"/>
          <p:nvPr/>
        </p:nvPicPr>
        <p:blipFill rotWithShape="1">
          <a:blip r:embed="rId3">
            <a:alphaModFix/>
          </a:blip>
          <a:srcRect l="79" r="79"/>
          <a:stretch/>
        </p:blipFill>
        <p:spPr>
          <a:xfrm>
            <a:off x="788850" y="1597875"/>
            <a:ext cx="4943299" cy="27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485</Words>
  <Application>Microsoft Office PowerPoint</Application>
  <PresentationFormat>On-screen Show (16:9)</PresentationFormat>
  <Paragraphs>180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Maven Pro</vt:lpstr>
      <vt:lpstr>Nunito</vt:lpstr>
      <vt:lpstr>Momentum</vt:lpstr>
      <vt:lpstr>Traffic Analysis System</vt:lpstr>
      <vt:lpstr>Traffic Analysis System</vt:lpstr>
      <vt:lpstr>Traffic Analysis System</vt:lpstr>
      <vt:lpstr>Object Detection System (YOLOv4)</vt:lpstr>
      <vt:lpstr>Object Tracking System (Norfair)</vt:lpstr>
      <vt:lpstr>Object Tracking System Accurate Class Identification </vt:lpstr>
      <vt:lpstr>Data Analysis Modules</vt:lpstr>
      <vt:lpstr>Module: Detection Visualization</vt:lpstr>
      <vt:lpstr>Module: Tracking Visualization</vt:lpstr>
      <vt:lpstr>Module: Speed Visualization</vt:lpstr>
      <vt:lpstr>To-do List</vt:lpstr>
      <vt:lpstr>Citus (PostgreSQL) Cluster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Analysis System</dc:title>
  <dc:creator>kk</dc:creator>
  <cp:lastModifiedBy>kk</cp:lastModifiedBy>
  <cp:revision>1</cp:revision>
  <dcterms:modified xsi:type="dcterms:W3CDTF">2021-04-16T08:58:28Z</dcterms:modified>
</cp:coreProperties>
</file>